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9" r:id="rId3"/>
    <p:sldId id="300" r:id="rId4"/>
    <p:sldId id="261" r:id="rId5"/>
    <p:sldId id="263" r:id="rId6"/>
    <p:sldId id="277" r:id="rId7"/>
    <p:sldId id="350" r:id="rId8"/>
    <p:sldId id="304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49" r:id="rId19"/>
    <p:sldId id="315" r:id="rId20"/>
    <p:sldId id="316" r:id="rId21"/>
    <p:sldId id="317" r:id="rId22"/>
    <p:sldId id="327" r:id="rId23"/>
    <p:sldId id="348" r:id="rId24"/>
    <p:sldId id="328" r:id="rId25"/>
    <p:sldId id="331" r:id="rId26"/>
    <p:sldId id="330" r:id="rId27"/>
    <p:sldId id="332" r:id="rId28"/>
    <p:sldId id="333" r:id="rId29"/>
    <p:sldId id="336" r:id="rId30"/>
    <p:sldId id="334" r:id="rId31"/>
    <p:sldId id="335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5" r:id="rId40"/>
    <p:sldId id="346" r:id="rId41"/>
    <p:sldId id="318" r:id="rId42"/>
    <p:sldId id="347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694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3"/>
    <p:restoredTop sz="83810"/>
  </p:normalViewPr>
  <p:slideViewPr>
    <p:cSldViewPr snapToGrid="0">
      <p:cViewPr>
        <p:scale>
          <a:sx n="130" d="100"/>
          <a:sy n="130" d="100"/>
        </p:scale>
        <p:origin x="1248" y="3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EBBAAC-ED64-D243-98D6-F1C76ED734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C398A-8385-6D46-9505-91F11AD60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5943F-2C00-F149-8EFF-DBA7D7A0AC60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C04DA-F3F5-C04E-A912-F4EA2F550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2BCB7-5F7F-B144-BCD8-EA2338141A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FFE48-68F3-B84E-B660-B21D4AAAAC6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886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E60E-4F40-3E45-91BE-11E856A4445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80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73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developer.vonage.com</a:t>
            </a:r>
            <a:r>
              <a:rPr lang="en-US" dirty="0"/>
              <a:t>/blog/21/08/10/the-ultimate-face-off-flask-vs-</a:t>
            </a:r>
            <a:r>
              <a:rPr lang="en-US" dirty="0" err="1"/>
              <a:t>fastapi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Uses hot reloading, meaning your code changes are immediately visible.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68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1F8D61-9455-0E00-7E63-C743C032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87220F-2CA1-C21E-CBD2-486A9947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9A8044-B834-6E4C-DFDA-57B32C48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E925A6F-5280-3911-2F89-77F4D7FF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5EB81DF-8539-8227-A192-867F6465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61BCB-FE79-8948-8D4F-77014D2BCB2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00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veloper.spotify.com/dashboard/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arlijn-schipper-889538111/" TargetMode="External"/><Relationship Id="rId2" Type="http://schemas.openxmlformats.org/officeDocument/2006/relationships/hyperlink" Target="https://www.linkedin.com/in/nikki-van-ommeren-43a806a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jpe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arlijn-schipper-889538111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lvl="0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28DDDC7-99CE-854F-955C-70C930C31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2834124"/>
            <a:ext cx="8520600" cy="1206247"/>
          </a:xfrm>
        </p:spPr>
        <p:txBody>
          <a:bodyPr>
            <a:normAutofit fontScale="70000" lnSpcReduction="20000"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PyLadies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Amsterdam</a:t>
            </a:r>
          </a:p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June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28, 2022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Nikki van Ommeren</a:t>
            </a:r>
          </a:p>
          <a:p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8892EB40-44EA-3B36-1968-B08921625BD0}"/>
              </a:ext>
            </a:extLst>
          </p:cNvPr>
          <p:cNvSpPr/>
          <p:nvPr/>
        </p:nvSpPr>
        <p:spPr>
          <a:xfrm>
            <a:off x="2403884" y="6374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chemeClr val="bg1"/>
              </a:solidFill>
            </a:endParaRPr>
          </a:p>
        </p:txBody>
      </p:sp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757D007C-936E-E2D1-A751-A169DF0045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ED4B7590-D788-2C46-FC6D-0CB1B70E36B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workshop folder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file in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 these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credentials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 (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https://developer.spotify.com/dashboard/applications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F15362A1-5DA6-305B-9B42-196DA49518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94784A4-7C23-F3F4-47C7-BA692661B01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Multiple </a:t>
            </a:r>
            <a:r>
              <a:rPr lang="nl-NL" sz="2000" dirty="0" err="1"/>
              <a:t>problems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</a:t>
            </a:r>
            <a:r>
              <a:rPr lang="nl-NL" sz="2000" dirty="0" err="1"/>
              <a:t>arise</a:t>
            </a:r>
            <a:r>
              <a:rPr lang="nl-NL" sz="2000" dirty="0"/>
              <a:t> </a:t>
            </a:r>
            <a:r>
              <a:rPr lang="nl-NL" sz="2000" dirty="0" err="1"/>
              <a:t>if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want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deploy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Problem - Free user icons">
            <a:extLst>
              <a:ext uri="{FF2B5EF4-FFF2-40B4-BE49-F238E27FC236}">
                <a16:creationId xmlns:a16="http://schemas.microsoft.com/office/drawing/2014/main" id="{A8BD3C3E-5666-624A-9BC8-2B037109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768" y="1905294"/>
            <a:ext cx="2285486" cy="228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hthoek 3">
            <a:extLst>
              <a:ext uri="{FF2B5EF4-FFF2-40B4-BE49-F238E27FC236}">
                <a16:creationId xmlns:a16="http://schemas.microsoft.com/office/drawing/2014/main" id="{3CAD8BB2-8501-2440-8015-689A1E2CD55B}"/>
              </a:ext>
            </a:extLst>
          </p:cNvPr>
          <p:cNvSpPr/>
          <p:nvPr/>
        </p:nvSpPr>
        <p:spPr>
          <a:xfrm>
            <a:off x="820494" y="2799866"/>
            <a:ext cx="22854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product </a:t>
            </a:r>
          </a:p>
        </p:txBody>
      </p:sp>
      <p:sp>
        <p:nvSpPr>
          <p:cNvPr id="10" name="Rechthoek 4">
            <a:extLst>
              <a:ext uri="{FF2B5EF4-FFF2-40B4-BE49-F238E27FC236}">
                <a16:creationId xmlns:a16="http://schemas.microsoft.com/office/drawing/2014/main" id="{5461F3A8-CF2E-AB47-87DE-DA62A56C8A82}"/>
              </a:ext>
            </a:extLst>
          </p:cNvPr>
          <p:cNvSpPr/>
          <p:nvPr/>
        </p:nvSpPr>
        <p:spPr>
          <a:xfrm>
            <a:off x="1133853" y="1987604"/>
            <a:ext cx="18761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OS are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endParaRPr lang="nl-NL" sz="105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hthoek 5">
            <a:extLst>
              <a:ext uri="{FF2B5EF4-FFF2-40B4-BE49-F238E27FC236}">
                <a16:creationId xmlns:a16="http://schemas.microsoft.com/office/drawing/2014/main" id="{67C4BEB9-38DB-024A-B50E-44606DEAC6CD}"/>
              </a:ext>
            </a:extLst>
          </p:cNvPr>
          <p:cNvSpPr/>
          <p:nvPr/>
        </p:nvSpPr>
        <p:spPr>
          <a:xfrm>
            <a:off x="2757677" y="1517917"/>
            <a:ext cx="19912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put files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server?</a:t>
            </a:r>
          </a:p>
        </p:txBody>
      </p:sp>
      <p:sp>
        <p:nvSpPr>
          <p:cNvPr id="12" name="Rechthoek 6">
            <a:extLst>
              <a:ext uri="{FF2B5EF4-FFF2-40B4-BE49-F238E27FC236}">
                <a16:creationId xmlns:a16="http://schemas.microsoft.com/office/drawing/2014/main" id="{54700BE7-47A8-E74E-95B0-3376E8F0A7C6}"/>
              </a:ext>
            </a:extLst>
          </p:cNvPr>
          <p:cNvSpPr/>
          <p:nvPr/>
        </p:nvSpPr>
        <p:spPr>
          <a:xfrm>
            <a:off x="4957485" y="1899619"/>
            <a:ext cx="22854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etc. are running on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installation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13" name="Rechthoek 7">
            <a:extLst>
              <a:ext uri="{FF2B5EF4-FFF2-40B4-BE49-F238E27FC236}">
                <a16:creationId xmlns:a16="http://schemas.microsoft.com/office/drawing/2014/main" id="{CFD5E0FF-C5A8-CB4A-BA61-3AB30FF7C8B0}"/>
              </a:ext>
            </a:extLst>
          </p:cNvPr>
          <p:cNvSpPr/>
          <p:nvPr/>
        </p:nvSpPr>
        <p:spPr>
          <a:xfrm>
            <a:off x="5275462" y="2882001"/>
            <a:ext cx="19053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5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server changes?</a:t>
            </a:r>
            <a:r>
              <a:rPr lang="nl-NL" sz="105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</a:p>
        </p:txBody>
      </p:sp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5BACDFF5-8347-4FD8-4D24-8561DA9917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D311E926-ACAB-0C6A-58F2-7EE0F72BF4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Meet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is a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containerization</a:t>
            </a:r>
            <a:r>
              <a:rPr lang="nl-NL" i="1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virtual container,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apps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containers run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b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host machine: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their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own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virtual OS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microservice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lots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different containers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tasks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talking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5764FA8-A99D-6FEB-646A-D3ED85ED44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857969-2EC9-D461-87CE-C64FC6B7DB6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Main</a:t>
            </a:r>
            <a:r>
              <a:rPr lang="nl-NL" sz="2000" dirty="0"/>
              <a:t> benefits of Docker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Containers run </a:t>
            </a:r>
            <a:r>
              <a:rPr lang="nl-NL" dirty="0" err="1">
                <a:solidFill>
                  <a:srgbClr val="595959"/>
                </a:solidFill>
              </a:rPr>
              <a:t>the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same</a:t>
            </a:r>
            <a:r>
              <a:rPr lang="nl-NL" dirty="0">
                <a:solidFill>
                  <a:srgbClr val="595959"/>
                </a:solidFill>
              </a:rPr>
              <a:t> on </a:t>
            </a:r>
            <a:r>
              <a:rPr lang="nl-NL" dirty="0" err="1">
                <a:solidFill>
                  <a:srgbClr val="595959"/>
                </a:solidFill>
              </a:rPr>
              <a:t>any</a:t>
            </a:r>
            <a:r>
              <a:rPr lang="nl-NL" dirty="0">
                <a:solidFill>
                  <a:srgbClr val="595959"/>
                </a:solidFill>
              </a:rPr>
              <a:t> machine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Easy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Quickly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build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test </a:t>
            </a:r>
            <a:r>
              <a:rPr lang="nl-NL" dirty="0" err="1">
                <a:solidFill>
                  <a:srgbClr val="595959"/>
                </a:solidFill>
              </a:rPr>
              <a:t>applications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Lightweight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and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quick</a:t>
            </a:r>
            <a:r>
              <a:rPr lang="nl-NL" dirty="0">
                <a:solidFill>
                  <a:srgbClr val="595959"/>
                </a:solidFill>
              </a:rPr>
              <a:t>: </a:t>
            </a:r>
            <a:r>
              <a:rPr lang="nl-NL" dirty="0" err="1">
                <a:solidFill>
                  <a:srgbClr val="595959"/>
                </a:solidFill>
              </a:rPr>
              <a:t>very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little</a:t>
            </a:r>
            <a:r>
              <a:rPr lang="nl-NL" dirty="0">
                <a:solidFill>
                  <a:srgbClr val="595959"/>
                </a:solidFill>
              </a:rPr>
              <a:t> overhead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</a:rPr>
              <a:t>Enables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better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scalability</a:t>
            </a:r>
            <a:endParaRPr lang="nl-NL" dirty="0">
              <a:solidFill>
                <a:srgbClr val="595959"/>
              </a:solidFill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</a:rPr>
              <a:t>Tools like </a:t>
            </a:r>
            <a:r>
              <a:rPr lang="nl-NL" b="1" dirty="0" err="1">
                <a:solidFill>
                  <a:srgbClr val="595959"/>
                </a:solidFill>
              </a:rPr>
              <a:t>Kubernetes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can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be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used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 err="1">
                <a:solidFill>
                  <a:srgbClr val="595959"/>
                </a:solidFill>
              </a:rPr>
              <a:t>to</a:t>
            </a:r>
            <a:r>
              <a:rPr lang="nl-NL" dirty="0">
                <a:solidFill>
                  <a:srgbClr val="595959"/>
                </a:solidFill>
              </a:rPr>
              <a:t> manage containers in </a:t>
            </a:r>
            <a:r>
              <a:rPr lang="nl-NL" dirty="0" err="1">
                <a:solidFill>
                  <a:srgbClr val="595959"/>
                </a:solidFill>
              </a:rPr>
              <a:t>production</a:t>
            </a:r>
            <a:r>
              <a:rPr lang="nl-NL" dirty="0">
                <a:solidFill>
                  <a:srgbClr val="595959"/>
                </a:solidFill>
              </a:rPr>
              <a:t> environments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01B233-2CFC-53AF-B420-414679E94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BE13015-B88A-5DE5-124B-5F7EDC3457D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Dockerfile</a:t>
            </a:r>
            <a:r>
              <a:rPr lang="nl-NL" sz="2000" dirty="0"/>
              <a:t>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EDBE55E-0816-B344-8762-3906006C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6" y="1198002"/>
            <a:ext cx="75628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53860C99-A0BC-16DB-F5DD-E2D605AE0E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CED688D6-60F7-FB0E-4524-997C2D79724E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0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Docker </a:t>
            </a:r>
            <a:r>
              <a:rPr lang="nl-NL" sz="2000" dirty="0" err="1"/>
              <a:t>commands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–t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run –p 8080:8080 –v &lt;directory&gt;:&lt;directory&gt;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–c “</a:t>
            </a:r>
            <a:r>
              <a:rPr lang="nl-NL" i="1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tag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tag_name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image push &lt;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dockerhub_repo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74BB495-EE50-8A5A-AA77-C2B309EFE3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915A8E59-3E28-3CDC-531C-6AE8A3C1C09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Part 1: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solution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prints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most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listened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Complete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builds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Docker image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runs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container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Authenticate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6059084-75B3-A6C9-50C5-95E1E451CF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oming Soon Rich Brian GIF by Spotify">
            <a:extLst>
              <a:ext uri="{FF2B5EF4-FFF2-40B4-BE49-F238E27FC236}">
                <a16:creationId xmlns:a16="http://schemas.microsoft.com/office/drawing/2014/main" id="{95457702-38F3-C271-EF86-12FA59EFF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550" y="1419275"/>
            <a:ext cx="257175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F42FCFA-9ED1-401A-CBE4-B1773F387B7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9938CFEB-0E8F-2F3E-704D-F93D4968C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28235"/>
            <a:ext cx="5311569" cy="2687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806FCD3B-5E49-854C-A8E5-D34D5B6317A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6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/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0323AEB9-CF7A-A130-AA06-89870BA5BB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78BB58F-5729-C6A2-E76A-B37112C2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4" y="1883997"/>
            <a:ext cx="8994192" cy="413526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C87B5466-B6CC-081F-A33E-9EB82DE6D77F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Lets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model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predictions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SQL server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we’re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making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serve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a ML model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DC72AC4-86E3-9BBD-48FA-1574393EAA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40CDC5F5-ADB5-E4F0-5B68-6E855621DEB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98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83176"/>
            <a:ext cx="591910" cy="599520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839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1588228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573298" y="2232242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9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What</a:t>
            </a:r>
            <a:r>
              <a:rPr lang="nl-NL" sz="2000" dirty="0"/>
              <a:t> is </a:t>
            </a:r>
            <a:r>
              <a:rPr lang="nl-NL" sz="2000" dirty="0" err="1"/>
              <a:t>an</a:t>
            </a:r>
            <a:r>
              <a:rPr lang="nl-NL" sz="2000" dirty="0"/>
              <a:t> API? (II)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Representational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State Transfer Application Program Interface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Allows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talk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over </a:t>
            </a:r>
            <a:r>
              <a:rPr lang="nl-NL" i="1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 internet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http)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Different kinds of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(API calls):</a:t>
            </a: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GET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POST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sends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information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receives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PUT/PATCH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replacing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or updating information </a:t>
            </a:r>
            <a:endParaRPr lang="nl-NL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fontAlgn="base"/>
            <a:r>
              <a:rPr lang="nl-NL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DELETE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1CD562F9-FE0D-8388-62DB-690B1F783F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195920A5-6E48-5795-2CC0-1F4C6AB39AE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84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Return codes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REST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API’s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work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over http,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therefore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http status codes: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200: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successful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400: bad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request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401: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authorized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404: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found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500: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server error</a:t>
            </a:r>
          </a:p>
          <a:p>
            <a:pPr lvl="1"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503: service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unavailable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, etc. 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931D0A01-90C5-16DB-FAE8-FE45A98DDC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4264C0FA-B903-882C-FC92-6DC31569BFA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8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;p14">
            <a:extLst>
              <a:ext uri="{FF2B5EF4-FFF2-40B4-BE49-F238E27FC236}">
                <a16:creationId xmlns:a16="http://schemas.microsoft.com/office/drawing/2014/main" id="{22576462-299A-CD4A-9A69-C49321F500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599" y="666142"/>
            <a:ext cx="5847961" cy="38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AB7F55B-E13D-8B53-E282-5B19BADD2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DC6C1830-9FA0-4568-A8D9-B5478E468348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7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503335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D66A8F-7B22-CF46-8049-3C75863D3A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36"/>
          <a:stretch/>
        </p:blipFill>
        <p:spPr>
          <a:xfrm>
            <a:off x="4653278" y="1737208"/>
            <a:ext cx="3534557" cy="300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118AB-60B9-4D45-8370-52E982E4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26" y="1737208"/>
            <a:ext cx="3421325" cy="3009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D7B9F7-0E4E-6344-8150-BAC8CDEA468C}"/>
              </a:ext>
            </a:extLst>
          </p:cNvPr>
          <p:cNvSpPr/>
          <p:nvPr/>
        </p:nvSpPr>
        <p:spPr>
          <a:xfrm>
            <a:off x="429570" y="1152475"/>
            <a:ext cx="3031599" cy="3820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GET&amp;POST requests are very similar</a:t>
            </a:r>
          </a:p>
        </p:txBody>
      </p:sp>
      <p:pic>
        <p:nvPicPr>
          <p:cNvPr id="11" name="Google Shape;57;p13">
            <a:extLst>
              <a:ext uri="{FF2B5EF4-FFF2-40B4-BE49-F238E27FC236}">
                <a16:creationId xmlns:a16="http://schemas.microsoft.com/office/drawing/2014/main" id="{66510C8A-7B53-207E-CA00-44A957AF84F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55E2AF61-9E4A-01A8-06D2-30DB5CCB91D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8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" sz="2000" dirty="0"/>
              <a:t> vs. Flask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262010" cy="3510742"/>
          </a:xfrm>
        </p:spPr>
        <p:txBody>
          <a:bodyPr>
            <a:noAutofit/>
          </a:bodyPr>
          <a:lstStyle/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Automatic, interactive documentation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In-house data validation with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Is asynchronous - no need to wait for other request to be completed. Flask is synchronous.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00EA7F-737D-8641-B77C-9FB4404D9F28}"/>
              </a:ext>
            </a:extLst>
          </p:cNvPr>
          <p:cNvSpPr txBox="1">
            <a:spLocks/>
          </p:cNvSpPr>
          <p:nvPr/>
        </p:nvSpPr>
        <p:spPr>
          <a:xfrm>
            <a:off x="4436333" y="1152475"/>
            <a:ext cx="3090261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r>
              <a:rPr lang="nl-NL" b="1" dirty="0" err="1">
                <a:latin typeface="Calibri" panose="020F0502020204030204" pitchFamily="34" charset="0"/>
                <a:cs typeface="Calibri" panose="020F0502020204030204" pitchFamily="34" charset="0"/>
              </a:rPr>
              <a:t>Flask</a:t>
            </a:r>
            <a:endParaRPr lang="nl-NL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Proven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well-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tested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solution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web-development: Flask automatically looks for a templates folder where you can display your variables. 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C649858E-6EBA-B50B-2E91-7AADEB1FFBF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0048E91-DB33-FD28-308A-E94EFB78CE0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60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4;p17">
            <a:extLst>
              <a:ext uri="{FF2B5EF4-FFF2-40B4-BE49-F238E27FC236}">
                <a16:creationId xmlns:a16="http://schemas.microsoft.com/office/drawing/2014/main" id="{7CEB47C6-9665-0C46-BD74-83B731DAB1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62" y="1503481"/>
            <a:ext cx="5577951" cy="25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CAC7EF0B-A918-A485-DA98-E2ADDCF217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AE43F45C-34A8-F02D-9BDB-229CB533F69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1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2: Create FastAPI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7;p16">
            <a:extLst>
              <a:ext uri="{FF2B5EF4-FFF2-40B4-BE49-F238E27FC236}">
                <a16:creationId xmlns:a16="http://schemas.microsoft.com/office/drawing/2014/main" id="{BB02FD31-A331-C447-933C-CAC53DC81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981" y="2253909"/>
            <a:ext cx="5698094" cy="816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 dirty="0">
                <a:latin typeface="Calibri" panose="020F0502020204030204" pitchFamily="34" charset="0"/>
                <a:cs typeface="Calibri" panose="020F0502020204030204" pitchFamily="34" charset="0"/>
              </a:rPr>
              <a:t>uvicorn src.main:app --host 0.0.0.0 --port 8080 --reload --debug</a:t>
            </a:r>
            <a:endParaRPr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4C69E6-C086-874C-BA70-1941F2AE41A8}"/>
              </a:ext>
            </a:extLst>
          </p:cNvPr>
          <p:cNvSpPr/>
          <p:nvPr/>
        </p:nvSpPr>
        <p:spPr>
          <a:xfrm>
            <a:off x="1253447" y="2516697"/>
            <a:ext cx="717965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9" name="Google Shape;77;p16">
            <a:extLst>
              <a:ext uri="{FF2B5EF4-FFF2-40B4-BE49-F238E27FC236}">
                <a16:creationId xmlns:a16="http://schemas.microsoft.com/office/drawing/2014/main" id="{F1AED39A-A209-584F-B794-E07B1650B554}"/>
              </a:ext>
            </a:extLst>
          </p:cNvPr>
          <p:cNvSpPr txBox="1">
            <a:spLocks/>
          </p:cNvSpPr>
          <p:nvPr/>
        </p:nvSpPr>
        <p:spPr>
          <a:xfrm>
            <a:off x="847287" y="2845284"/>
            <a:ext cx="1978106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Refers to file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C59BFA-B2BD-D546-9BCC-DAAF6752685B}"/>
              </a:ext>
            </a:extLst>
          </p:cNvPr>
          <p:cNvSpPr/>
          <p:nvPr/>
        </p:nvSpPr>
        <p:spPr>
          <a:xfrm>
            <a:off x="1971411" y="2516133"/>
            <a:ext cx="395989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Google Shape;77;p16">
            <a:extLst>
              <a:ext uri="{FF2B5EF4-FFF2-40B4-BE49-F238E27FC236}">
                <a16:creationId xmlns:a16="http://schemas.microsoft.com/office/drawing/2014/main" id="{69E2A9E1-3489-C14A-A2C3-9BB4AD0F8915}"/>
              </a:ext>
            </a:extLst>
          </p:cNvPr>
          <p:cNvSpPr txBox="1">
            <a:spLocks/>
          </p:cNvSpPr>
          <p:nvPr/>
        </p:nvSpPr>
        <p:spPr>
          <a:xfrm>
            <a:off x="1051785" y="1752453"/>
            <a:ext cx="2631229" cy="76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created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main.py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F74E7-A3E1-CD4F-9C4F-85E90E1DC354}"/>
              </a:ext>
            </a:extLst>
          </p:cNvPr>
          <p:cNvSpPr/>
          <p:nvPr/>
        </p:nvSpPr>
        <p:spPr>
          <a:xfrm>
            <a:off x="4523721" y="2527916"/>
            <a:ext cx="726373" cy="268448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4" name="Google Shape;77;p16">
            <a:extLst>
              <a:ext uri="{FF2B5EF4-FFF2-40B4-BE49-F238E27FC236}">
                <a16:creationId xmlns:a16="http://schemas.microsoft.com/office/drawing/2014/main" id="{170EC59C-2227-674A-9BF9-B2363F5FEF89}"/>
              </a:ext>
            </a:extLst>
          </p:cNvPr>
          <p:cNvSpPr txBox="1">
            <a:spLocks/>
          </p:cNvSpPr>
          <p:nvPr/>
        </p:nvSpPr>
        <p:spPr>
          <a:xfrm>
            <a:off x="3988815" y="2839674"/>
            <a:ext cx="3275014" cy="73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 typeface="Arial"/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Makes sure the server restarts after code changes</a:t>
            </a:r>
          </a:p>
        </p:txBody>
      </p:sp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B0C06894-19B0-CC58-B604-2C93BB8CDDD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E485668C-4597-AB4A-602F-7F96ABD5B6B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9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10" grpId="0" animBg="1"/>
      <p:bldP spid="10" grpId="1" animBg="1"/>
      <p:bldP spid="10" grpId="2" animBg="1"/>
      <p:bldP spid="11" grpId="0"/>
      <p:bldP spid="11" grpId="1"/>
      <p:bldP spid="11" grpId="2"/>
      <p:bldP spid="12" grpId="0" animBg="1"/>
      <p:bldP spid="12" grpId="1" animBg="1"/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Path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8">
            <a:extLst>
              <a:ext uri="{FF2B5EF4-FFF2-40B4-BE49-F238E27FC236}">
                <a16:creationId xmlns:a16="http://schemas.microsoft.com/office/drawing/2014/main" id="{56DA7F0C-F5CC-A148-A569-32BEA38437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00" y="1812925"/>
            <a:ext cx="70675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EF5504FD-10F9-4173-AA89-7ADC304608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30E4432A-FC3B-951E-7963-8034A6242ED6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2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Path parameters with types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599302-746B-AD45-8F76-DC9FD1A0A683}"/>
              </a:ext>
            </a:extLst>
          </p:cNvPr>
          <p:cNvSpPr txBox="1"/>
          <p:nvPr/>
        </p:nvSpPr>
        <p:spPr>
          <a:xfrm>
            <a:off x="311700" y="1257125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Required vs. optional</a:t>
            </a:r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C2C0FA28-C2A4-8656-580C-1C74DF6498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5727C4F-17B7-F20A-38B2-E8C1F4401B2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442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Query parameters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8B97E82C-8201-7EE7-EFB2-76FA71D1C4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085674F-1063-C821-0216-DE3CD3FAC61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6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Who are we?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20C2618C-EAB1-534C-9178-5E60AFE6AE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kstvak 6">
            <a:extLst>
              <a:ext uri="{FF2B5EF4-FFF2-40B4-BE49-F238E27FC236}">
                <a16:creationId xmlns:a16="http://schemas.microsoft.com/office/drawing/2014/main" id="{C30E3DF6-69C6-2A4C-BB52-34C66CE7B592}"/>
              </a:ext>
            </a:extLst>
          </p:cNvPr>
          <p:cNvSpPr txBox="1"/>
          <p:nvPr/>
        </p:nvSpPr>
        <p:spPr>
          <a:xfrm>
            <a:off x="1487941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Nikki van Ommeren</a:t>
            </a:r>
          </a:p>
        </p:txBody>
      </p:sp>
      <p:sp>
        <p:nvSpPr>
          <p:cNvPr id="10" name="Tekstvak 7">
            <a:extLst>
              <a:ext uri="{FF2B5EF4-FFF2-40B4-BE49-F238E27FC236}">
                <a16:creationId xmlns:a16="http://schemas.microsoft.com/office/drawing/2014/main" id="{53861A68-CDD4-2949-BA96-458336C0B9B5}"/>
              </a:ext>
            </a:extLst>
          </p:cNvPr>
          <p:cNvSpPr txBox="1"/>
          <p:nvPr/>
        </p:nvSpPr>
        <p:spPr>
          <a:xfrm>
            <a:off x="4082143" y="3290299"/>
            <a:ext cx="23145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050" dirty="0"/>
              <a:t>Karlijn Schipper</a:t>
            </a:r>
          </a:p>
        </p:txBody>
      </p:sp>
      <p:pic>
        <p:nvPicPr>
          <p:cNvPr id="11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456F9F8E-DB37-974C-9736-FEF08CB2A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Geen fotobeschrijving beschikbaar.">
            <a:extLst>
              <a:ext uri="{FF2B5EF4-FFF2-40B4-BE49-F238E27FC236}">
                <a16:creationId xmlns:a16="http://schemas.microsoft.com/office/drawing/2014/main" id="{B4ED1037-2593-0340-9283-349FCF7A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124" y="13852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3251900C-A85E-B9F8-53BD-6BF13008DA4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4" name="Picture 2" descr="Nikki van Ommeren - Senior Data Scientist - Adyen | LinkedIn">
            <a:extLst>
              <a:ext uri="{FF2B5EF4-FFF2-40B4-BE49-F238E27FC236}">
                <a16:creationId xmlns:a16="http://schemas.microsoft.com/office/drawing/2014/main" id="{B97150E4-A943-E0A3-8507-5BA456905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35" y="1385299"/>
            <a:ext cx="1905000" cy="1905000"/>
          </a:xfrm>
          <a:prstGeom prst="rect">
            <a:avLst/>
          </a:prstGeom>
          <a:noFill/>
          <a:ln w="38100">
            <a:solidFill>
              <a:srgbClr val="16948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ijl omhoog 5">
            <a:extLst>
              <a:ext uri="{FF2B5EF4-FFF2-40B4-BE49-F238E27FC236}">
                <a16:creationId xmlns:a16="http://schemas.microsoft.com/office/drawing/2014/main" id="{63CF23D4-8E98-E260-01F5-BF39D4176400}"/>
              </a:ext>
            </a:extLst>
          </p:cNvPr>
          <p:cNvSpPr/>
          <p:nvPr/>
        </p:nvSpPr>
        <p:spPr>
          <a:xfrm>
            <a:off x="2441029" y="3685772"/>
            <a:ext cx="408398" cy="639566"/>
          </a:xfrm>
          <a:prstGeom prst="up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30594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docs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A7BDEEF7-AFA3-4C55-BDC0-46B8496C5A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34EEE4D-058E-2DA7-E466-137318ADA32C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52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Interactive docs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8BC13076-1F05-599B-51F1-4AEAF6826F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278B003-312B-29AF-669D-2FF812AAAC5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826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a query parameter to one of the existing functions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 the X function with different query parameters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the functions in the interactive docs</a:t>
            </a: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FBBA7314-0D5F-22CC-2B82-B96854811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92C398BF-59DF-0FA5-4F7E-5EF5A8A2EA4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0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app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Add a query parameter to one of the existing functions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Call the X function with different query parameters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Try the functions in the interactive docs</a:t>
            </a:r>
          </a:p>
          <a:p>
            <a:pPr marL="139700" indent="0">
              <a:lnSpc>
                <a:spcPct val="150000"/>
              </a:lnSpc>
              <a:buClr>
                <a:srgbClr val="169485"/>
              </a:buClr>
              <a:buNone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EAF66DB2-F1AB-D02E-BD53-EF0E5D76C2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09E0E68B-DF22-68EF-B19A-C5FC98A8F66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69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Part 3: Requests, Responses, Error handling, </a:t>
            </a:r>
            <a:r>
              <a:rPr lang="e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C0E05-5DFF-4D41-B063-2F086CB62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BC16920D-8BF2-378A-0027-48C013E9BE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A611A2D-BE62-5609-E26F-2FE171F5909E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07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Requests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6F625550-267F-9D95-CC6A-92AA6268C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AAAE944-467C-D13A-C468-0F104B1FA5F7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84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Response model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146;p27">
            <a:extLst>
              <a:ext uri="{FF2B5EF4-FFF2-40B4-BE49-F238E27FC236}">
                <a16:creationId xmlns:a16="http://schemas.microsoft.com/office/drawing/2014/main" id="{0571A183-BC04-8B4D-AC04-83C9909C03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447" y="1081162"/>
            <a:ext cx="4313103" cy="315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2AD01671-56CC-4430-3684-B67A22260F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065AEC1-D654-587F-78DC-0F94C3BE789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775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Error handling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146;p27">
            <a:extLst>
              <a:ext uri="{FF2B5EF4-FFF2-40B4-BE49-F238E27FC236}">
                <a16:creationId xmlns:a16="http://schemas.microsoft.com/office/drawing/2014/main" id="{0571A183-BC04-8B4D-AC04-83C9909C03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241" y="892362"/>
            <a:ext cx="4887067" cy="357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E82D4482-681B-6C0C-2FAE-079DCC8CF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A3F279C-AC1E-8F5D-8128-CF33644CCA45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8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66C53-07E4-8342-883F-CDF6D870E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0B85B-3039-914D-A5CC-E07A0A67B760}"/>
              </a:ext>
            </a:extLst>
          </p:cNvPr>
          <p:cNvSpPr txBox="1"/>
          <p:nvPr/>
        </p:nvSpPr>
        <p:spPr>
          <a:xfrm>
            <a:off x="806245" y="94389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4706AF83-1430-9C37-8918-84708BAAFE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BBE575A-99D1-2FB9-6C92-0AF9A7A71773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19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Exercise 3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for the input of X function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app function for making predictions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Bonus: Throw an HTTP error when the user attempts to ask for a playlist when no Spotify credentials are provided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Bonus2: Add a PUT function that adds songs to your playlist, the function in music model still needs to be written.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372E7B54-2EAB-A277-0A11-0A02CAB93F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8E7ECE8-EFD2-9453-2FD7-D8A0E1F0F8BF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8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51ED9112-DF96-1647-D7DB-D93DECDF0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813" y="1149601"/>
            <a:ext cx="7886700" cy="3263504"/>
          </a:xfrm>
        </p:spPr>
        <p:txBody>
          <a:bodyPr>
            <a:normAutofit/>
          </a:bodyPr>
          <a:lstStyle/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endParaRPr lang="nl-NL" sz="1400" dirty="0"/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>
              <a:buNone/>
            </a:pP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Engineer @ </a:t>
            </a:r>
          </a:p>
          <a:p>
            <a:pPr marL="0" indent="0">
              <a:buNone/>
            </a:pPr>
            <a:endParaRPr lang="nl-NL" sz="1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D15FB6-0EAC-4267-77D6-9D0DAB74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Karlijn Schipper</a:t>
            </a:r>
          </a:p>
        </p:txBody>
      </p:sp>
      <p:pic>
        <p:nvPicPr>
          <p:cNvPr id="3076" name="Picture 4" descr="Tennis, sport Pictogram in Sport">
            <a:extLst>
              <a:ext uri="{FF2B5EF4-FFF2-40B4-BE49-F238E27FC236}">
                <a16:creationId xmlns:a16="http://schemas.microsoft.com/office/drawing/2014/main" id="{FAD026E5-6E63-2DFF-9045-B04314F75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91" y="1330607"/>
            <a:ext cx="892407" cy="89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ano - Free music icons">
            <a:extLst>
              <a:ext uri="{FF2B5EF4-FFF2-40B4-BE49-F238E27FC236}">
                <a16:creationId xmlns:a16="http://schemas.microsoft.com/office/drawing/2014/main" id="{852A77EA-C3DA-16DF-4623-1F0FC706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664" y="1270567"/>
            <a:ext cx="1012486" cy="10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ooking Icon in Service Categories Icons">
            <a:extLst>
              <a:ext uri="{FF2B5EF4-FFF2-40B4-BE49-F238E27FC236}">
                <a16:creationId xmlns:a16="http://schemas.microsoft.com/office/drawing/2014/main" id="{F1E61EC2-AE43-BB0B-39CF-3B7C72C9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23" y="1270567"/>
            <a:ext cx="927725" cy="92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Vantage AI | Big Data Expo - Jaarbeurs Utrecht">
            <a:extLst>
              <a:ext uri="{FF2B5EF4-FFF2-40B4-BE49-F238E27FC236}">
                <a16:creationId xmlns:a16="http://schemas.microsoft.com/office/drawing/2014/main" id="{EBB1BCAE-7A16-46DF-1E3C-F8DA00ED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87" y="2552701"/>
            <a:ext cx="1449526" cy="69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021F520-EFD1-7807-2C30-9D2F9266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37C3E5-14D2-4E0D-DA84-95A89E0C3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Google Shape;56;p13">
            <a:extLst>
              <a:ext uri="{FF2B5EF4-FFF2-40B4-BE49-F238E27FC236}">
                <a16:creationId xmlns:a16="http://schemas.microsoft.com/office/drawing/2014/main" id="{B07909A8-019C-E1C3-9654-35D3389B9FB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98BDFED6-B6F9-5086-CFCE-EF40FDB0FF1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7;p13">
            <a:extLst>
              <a:ext uri="{FF2B5EF4-FFF2-40B4-BE49-F238E27FC236}">
                <a16:creationId xmlns:a16="http://schemas.microsoft.com/office/drawing/2014/main" id="{098C9EC7-C2B5-9DA9-E9A1-232E3B3CAC4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hoek 14">
            <a:extLst>
              <a:ext uri="{FF2B5EF4-FFF2-40B4-BE49-F238E27FC236}">
                <a16:creationId xmlns:a16="http://schemas.microsoft.com/office/drawing/2014/main" id="{68B904E2-A407-512C-7100-0D010AD9CA12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  <p:pic>
        <p:nvPicPr>
          <p:cNvPr id="16" name="Picture 6" descr="Geen fotobeschrijving beschikbaar.">
            <a:extLst>
              <a:ext uri="{FF2B5EF4-FFF2-40B4-BE49-F238E27FC236}">
                <a16:creationId xmlns:a16="http://schemas.microsoft.com/office/drawing/2014/main" id="{E181BBC2-C48A-BE2E-E1E1-55241573D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5" y="1089909"/>
            <a:ext cx="1398704" cy="13987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Solutions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744ED4C-DDA8-7B4D-8ED8-1BE982576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48842" cy="3416400"/>
          </a:xfrm>
        </p:spPr>
        <p:txBody>
          <a:bodyPr>
            <a:normAutofit/>
          </a:bodyPr>
          <a:lstStyle/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Enum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for the input of X function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your own app function for making predictions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Bonus: Throw an HTTP error when the user attempts to ask for a playlist when no Spotify credentials are provided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Bonus2: Add a PUT function that adds songs to your playlist, the function in music model still needs to be written.</a:t>
            </a:r>
          </a:p>
          <a:p>
            <a:pPr marL="482600" indent="-342900">
              <a:lnSpc>
                <a:spcPct val="150000"/>
              </a:lnSpc>
              <a:buClr>
                <a:srgbClr val="169485"/>
              </a:buClr>
              <a:buFont typeface="+mj-lt"/>
              <a:buAutoNum type="arabicPeriod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6DBE71F8-DD44-3236-28E8-39D80E74E7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28944373-6FBD-1EF2-E500-409C0F58996F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20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 err="1"/>
              <a:t>Recap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great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type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checking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Web API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Connect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LinkdIn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 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Nikki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Karlijn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3E3ED77A-7D81-E1AF-34A0-89498B3598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FA0B51D-18B7-368B-82EC-7014202FF4A4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68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293F7-156B-2844-A907-9D3D37C2B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D1A4CCEE-66F1-513A-A169-4A4F62A8D6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07B60DAC-7CBF-C0D8-B237-4D9584EE67EB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132E58-D463-694A-ECF8-D52536C3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Vantage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delivers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hands-on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customisation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field of ML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AI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solve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business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problems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A5F8C3-613F-9234-F78D-D44C77A7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514001"/>
            <a:ext cx="8520600" cy="3416400"/>
          </a:xfrm>
        </p:spPr>
        <p:txBody>
          <a:bodyPr>
            <a:normAutofit/>
          </a:bodyPr>
          <a:lstStyle/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2-year training program</a:t>
            </a:r>
          </a:p>
          <a:p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6-12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months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assignments</a:t>
            </a:r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program, we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transition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(BDR)</a:t>
            </a:r>
          </a:p>
          <a:p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nl-NL" sz="1400" dirty="0">
                <a:latin typeface="Calibri" panose="020F0502020204030204" pitchFamily="34" charset="0"/>
                <a:cs typeface="Calibri" panose="020F0502020204030204" pitchFamily="34" charset="0"/>
              </a:rPr>
              <a:t> of BDR: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</a:p>
          <a:p>
            <a:pPr lvl="1"/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Mentorship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program</a:t>
            </a:r>
          </a:p>
          <a:p>
            <a:pPr lvl="1"/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Knowledge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sessions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02" name="Picture 6" descr="BigData Republic">
            <a:extLst>
              <a:ext uri="{FF2B5EF4-FFF2-40B4-BE49-F238E27FC236}">
                <a16:creationId xmlns:a16="http://schemas.microsoft.com/office/drawing/2014/main" id="{799818AF-89F9-06B0-1D75-A83713FB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05" y="2873797"/>
            <a:ext cx="412518" cy="14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6E0E77F-4044-F4AF-6A19-FDE70558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18214A2-6C73-6692-50F3-C91FCE46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38B81FD6-B99B-10F8-BE54-31ABE5E48E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7;p13">
            <a:extLst>
              <a:ext uri="{FF2B5EF4-FFF2-40B4-BE49-F238E27FC236}">
                <a16:creationId xmlns:a16="http://schemas.microsoft.com/office/drawing/2014/main" id="{62A67365-A64A-94EF-3204-114647BC5D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57;p13">
            <a:extLst>
              <a:ext uri="{FF2B5EF4-FFF2-40B4-BE49-F238E27FC236}">
                <a16:creationId xmlns:a16="http://schemas.microsoft.com/office/drawing/2014/main" id="{FF5B00F9-08BC-1DAD-F102-AF3BEA2B795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F8FC64AB-3AF8-085F-49FD-F73C3006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8" y="2167437"/>
            <a:ext cx="1427592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3">
            <a:extLst>
              <a:ext uri="{FF2B5EF4-FFF2-40B4-BE49-F238E27FC236}">
                <a16:creationId xmlns:a16="http://schemas.microsoft.com/office/drawing/2014/main" id="{D0D9E693-A188-DCDA-524C-0C7E41B28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45" y="2238782"/>
            <a:ext cx="901261" cy="3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5">
            <a:extLst>
              <a:ext uri="{FF2B5EF4-FFF2-40B4-BE49-F238E27FC236}">
                <a16:creationId xmlns:a16="http://schemas.microsoft.com/office/drawing/2014/main" id="{615FA730-C247-9455-8B88-58B1DE20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06" y="2066457"/>
            <a:ext cx="1299118" cy="54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1D9E0C5B-1A16-E90A-6121-BE033C50D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019" y="2121647"/>
            <a:ext cx="798825" cy="46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9" descr="2368 2 | Zeewaardig Service Design">
            <a:extLst>
              <a:ext uri="{FF2B5EF4-FFF2-40B4-BE49-F238E27FC236}">
                <a16:creationId xmlns:a16="http://schemas.microsoft.com/office/drawing/2014/main" id="{F5F20EA3-700F-1B37-D5E5-F830539E7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320" y="2151253"/>
            <a:ext cx="920417" cy="53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1">
            <a:extLst>
              <a:ext uri="{FF2B5EF4-FFF2-40B4-BE49-F238E27FC236}">
                <a16:creationId xmlns:a16="http://schemas.microsoft.com/office/drawing/2014/main" id="{11C67714-18AB-FE74-C30D-3F6E5615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01" y="2118191"/>
            <a:ext cx="1184386" cy="57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hoek 23">
            <a:extLst>
              <a:ext uri="{FF2B5EF4-FFF2-40B4-BE49-F238E27FC236}">
                <a16:creationId xmlns:a16="http://schemas.microsoft.com/office/drawing/2014/main" id="{3A9CAAA9-E95E-445A-2F88-D21E0A885640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D17AE-8400-01A4-E567-F5E6BE1A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Fun stuff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1C15BF7-6A03-97DF-4C37-DB5A9DB4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xxx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D723EF-0C6E-A734-2E3B-E189D4692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C71F6C24-37EF-4280-C655-BA1A6C895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7;p13">
            <a:extLst>
              <a:ext uri="{FF2B5EF4-FFF2-40B4-BE49-F238E27FC236}">
                <a16:creationId xmlns:a16="http://schemas.microsoft.com/office/drawing/2014/main" id="{2C5296EC-69A6-1FCF-144B-969AE46416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75" y="59399"/>
            <a:ext cx="386606" cy="27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7;p13">
            <a:extLst>
              <a:ext uri="{FF2B5EF4-FFF2-40B4-BE49-F238E27FC236}">
                <a16:creationId xmlns:a16="http://schemas.microsoft.com/office/drawing/2014/main" id="{48BA3B7A-4BB8-5DE6-0C61-FB201E8601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1E7A3DE-2034-C484-7BD2-D57056E21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67" y="730440"/>
            <a:ext cx="3375725" cy="202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fbeelding met persoon, buiten, mensen, groep&#10;&#10;Automatisch gegenereerde beschrijving">
            <a:extLst>
              <a:ext uri="{FF2B5EF4-FFF2-40B4-BE49-F238E27FC236}">
                <a16:creationId xmlns:a16="http://schemas.microsoft.com/office/drawing/2014/main" id="{0F2DD228-EAC6-FF37-3D24-2ACD82C56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5" y="2402434"/>
            <a:ext cx="3032570" cy="202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fbeelding met persoon, mensen&#10;&#10;Automatisch gegenereerde beschrijving">
            <a:extLst>
              <a:ext uri="{FF2B5EF4-FFF2-40B4-BE49-F238E27FC236}">
                <a16:creationId xmlns:a16="http://schemas.microsoft.com/office/drawing/2014/main" id="{34AFD475-0924-2CEB-6D84-37A80E5E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062" y="720600"/>
            <a:ext cx="1165186" cy="155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Geen alternatieve tekst opgegeven voor deze afbeelding">
            <a:extLst>
              <a:ext uri="{FF2B5EF4-FFF2-40B4-BE49-F238E27FC236}">
                <a16:creationId xmlns:a16="http://schemas.microsoft.com/office/drawing/2014/main" id="{825BA404-B7DD-47BC-0359-C01FC93C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60" y="2934438"/>
            <a:ext cx="2895293" cy="15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hoek 17">
            <a:extLst>
              <a:ext uri="{FF2B5EF4-FFF2-40B4-BE49-F238E27FC236}">
                <a16:creationId xmlns:a16="http://schemas.microsoft.com/office/drawing/2014/main" id="{7D405981-6B1D-B326-ED35-1992A17A4444}"/>
              </a:ext>
            </a:extLst>
          </p:cNvPr>
          <p:cNvSpPr/>
          <p:nvPr/>
        </p:nvSpPr>
        <p:spPr>
          <a:xfrm>
            <a:off x="2145446" y="4452167"/>
            <a:ext cx="6463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rgbClr val="595959"/>
                </a:solidFill>
              </a:rPr>
              <a:t>Questions</a:t>
            </a:r>
            <a:r>
              <a:rPr lang="nl-NL" dirty="0">
                <a:solidFill>
                  <a:srgbClr val="595959"/>
                </a:solidFill>
              </a:rPr>
              <a:t>? </a:t>
            </a:r>
            <a:r>
              <a:rPr lang="nl-NL" dirty="0" err="1">
                <a:solidFill>
                  <a:srgbClr val="595959"/>
                </a:solidFill>
              </a:rPr>
              <a:t>Find</a:t>
            </a:r>
            <a:r>
              <a:rPr lang="nl-NL" dirty="0">
                <a:solidFill>
                  <a:srgbClr val="595959"/>
                </a:solidFill>
              </a:rPr>
              <a:t> </a:t>
            </a:r>
            <a:r>
              <a:rPr lang="nl-NL" dirty="0">
                <a:solidFill>
                  <a:srgbClr val="595959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lang="nl-NL" dirty="0">
                <a:solidFill>
                  <a:srgbClr val="595959"/>
                </a:solidFill>
              </a:rPr>
              <a:t>, or </a:t>
            </a:r>
            <a:r>
              <a:rPr lang="nl-NL" dirty="0" err="1">
                <a:solidFill>
                  <a:srgbClr val="595959"/>
                </a:solidFill>
              </a:rPr>
              <a:t>Vantage</a:t>
            </a:r>
            <a:r>
              <a:rPr lang="nl-NL" dirty="0">
                <a:solidFill>
                  <a:srgbClr val="595959"/>
                </a:solidFill>
              </a:rPr>
              <a:t> AI on LinkedIn via </a:t>
            </a:r>
            <a:r>
              <a:rPr lang="nl-NL" dirty="0" err="1">
                <a:solidFill>
                  <a:srgbClr val="595959"/>
                </a:solidFill>
              </a:rPr>
              <a:t>this</a:t>
            </a:r>
            <a:r>
              <a:rPr lang="nl-NL" dirty="0">
                <a:solidFill>
                  <a:srgbClr val="595959"/>
                </a:solidFill>
              </a:rPr>
              <a:t> QR code:</a:t>
            </a:r>
          </a:p>
        </p:txBody>
      </p:sp>
      <p:pic>
        <p:nvPicPr>
          <p:cNvPr id="19" name="Picture 43">
            <a:extLst>
              <a:ext uri="{FF2B5EF4-FFF2-40B4-BE49-F238E27FC236}">
                <a16:creationId xmlns:a16="http://schemas.microsoft.com/office/drawing/2014/main" id="{F004EBA3-3496-4148-88F8-FFAA2D1A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028" y="3826139"/>
            <a:ext cx="1157272" cy="118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F0ABB790-7E0C-B5BD-BFA2-24261B9B914D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94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eployment, development, launch, software, startup icon - Download on  Iconfinder">
            <a:extLst>
              <a:ext uri="{FF2B5EF4-FFF2-40B4-BE49-F238E27FC236}">
                <a16:creationId xmlns:a16="http://schemas.microsoft.com/office/drawing/2014/main" id="{F4CEEC72-1F0C-49DB-DEF1-78C0B499C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33" y="2451370"/>
            <a:ext cx="448243" cy="44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9D7DD266-6B31-1E7F-C493-761ED225606A}"/>
              </a:ext>
            </a:extLst>
          </p:cNvPr>
          <p:cNvSpPr/>
          <p:nvPr/>
        </p:nvSpPr>
        <p:spPr>
          <a:xfrm>
            <a:off x="838867" y="2373343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DC58AF-B0D4-6E49-B2BE-EAD3E42B8340}"/>
              </a:ext>
            </a:extLst>
          </p:cNvPr>
          <p:cNvSpPr/>
          <p:nvPr/>
        </p:nvSpPr>
        <p:spPr>
          <a:xfrm>
            <a:off x="845800" y="1439186"/>
            <a:ext cx="591910" cy="604299"/>
          </a:xfrm>
          <a:prstGeom prst="rect">
            <a:avLst/>
          </a:prstGeom>
          <a:noFill/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FBF3EF-7FB1-8F4C-8A0D-FBD7819147B1}"/>
              </a:ext>
            </a:extLst>
          </p:cNvPr>
          <p:cNvSpPr/>
          <p:nvPr/>
        </p:nvSpPr>
        <p:spPr>
          <a:xfrm>
            <a:off x="1437710" y="1439186"/>
            <a:ext cx="5327373" cy="604299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Who are we?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138D66-7D90-B948-A63C-879A45F34D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264" y="1501111"/>
            <a:ext cx="492982" cy="4929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E9AA3-96F5-9D49-9CBE-303D865000F5}"/>
              </a:ext>
            </a:extLst>
          </p:cNvPr>
          <p:cNvSpPr/>
          <p:nvPr/>
        </p:nvSpPr>
        <p:spPr>
          <a:xfrm>
            <a:off x="1437710" y="2373344"/>
            <a:ext cx="5327373" cy="609352"/>
          </a:xfrm>
          <a:prstGeom prst="rect">
            <a:avLst/>
          </a:prstGeom>
          <a:solidFill>
            <a:srgbClr val="169485"/>
          </a:solidFill>
          <a:ln>
            <a:solidFill>
              <a:srgbClr val="1694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nl-NL" dirty="0"/>
              <a:t>The case: A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Dive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Containerized</a:t>
            </a:r>
            <a:r>
              <a:rPr lang="nl-NL" dirty="0"/>
              <a:t> Model </a:t>
            </a:r>
            <a:r>
              <a:rPr lang="nl-NL" dirty="0" err="1"/>
              <a:t>Serving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FastAPI</a:t>
            </a:r>
            <a:endParaRPr lang="nl-NL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C4D37B1E-1F9C-F34F-A81C-1CC023ECEACF}"/>
              </a:ext>
            </a:extLst>
          </p:cNvPr>
          <p:cNvSpPr/>
          <p:nvPr/>
        </p:nvSpPr>
        <p:spPr>
          <a:xfrm>
            <a:off x="243115" y="2492169"/>
            <a:ext cx="499731" cy="297712"/>
          </a:xfrm>
          <a:prstGeom prst="rightArrow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B07862-873B-514B-95A7-20021B806272}"/>
              </a:ext>
            </a:extLst>
          </p:cNvPr>
          <p:cNvSpPr/>
          <p:nvPr/>
        </p:nvSpPr>
        <p:spPr>
          <a:xfrm>
            <a:off x="645380" y="1305365"/>
            <a:ext cx="6281526" cy="81756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Google Shape;57;p13">
            <a:extLst>
              <a:ext uri="{FF2B5EF4-FFF2-40B4-BE49-F238E27FC236}">
                <a16:creationId xmlns:a16="http://schemas.microsoft.com/office/drawing/2014/main" id="{DD4EDD80-9043-4A75-70EE-D0FB8431E66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hthoek 19">
            <a:extLst>
              <a:ext uri="{FF2B5EF4-FFF2-40B4-BE49-F238E27FC236}">
                <a16:creationId xmlns:a16="http://schemas.microsoft.com/office/drawing/2014/main" id="{974AB3FD-707B-501D-1263-2ED6AD806D0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The goal of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workshop is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end-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-end Machine Learning solution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recommends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Spotify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songs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87AD1BB-09A9-F893-17A3-A7E48CB36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F987E339-2F5C-2EBB-AD5C-3B8EFFFF841F}"/>
              </a:ext>
            </a:extLst>
          </p:cNvPr>
          <p:cNvSpPr/>
          <p:nvPr/>
        </p:nvSpPr>
        <p:spPr>
          <a:xfrm>
            <a:off x="3010356" y="1485562"/>
            <a:ext cx="4315004" cy="2791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                     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E6F75E8-2184-72BE-4F03-822C8FF86BAF}"/>
              </a:ext>
            </a:extLst>
          </p:cNvPr>
          <p:cNvSpPr/>
          <p:nvPr/>
        </p:nvSpPr>
        <p:spPr>
          <a:xfrm>
            <a:off x="6138179" y="2472619"/>
            <a:ext cx="872838" cy="849698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FastAPI</a:t>
            </a:r>
            <a:endParaRPr lang="nl-NL" sz="1050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A2E267D-85C1-6359-5AF5-B55AC7574B2B}"/>
              </a:ext>
            </a:extLst>
          </p:cNvPr>
          <p:cNvSpPr/>
          <p:nvPr/>
        </p:nvSpPr>
        <p:spPr>
          <a:xfrm>
            <a:off x="4749003" y="1653411"/>
            <a:ext cx="800099" cy="783176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Model</a:t>
            </a: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76723483-0D07-02EC-C07B-A3DF184A919B}"/>
              </a:ext>
            </a:extLst>
          </p:cNvPr>
          <p:cNvSpPr/>
          <p:nvPr/>
        </p:nvSpPr>
        <p:spPr>
          <a:xfrm>
            <a:off x="3215263" y="2438714"/>
            <a:ext cx="977972" cy="855392"/>
          </a:xfrm>
          <a:prstGeom prst="rect">
            <a:avLst/>
          </a:prstGeom>
          <a:solidFill>
            <a:srgbClr val="169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Get </a:t>
            </a:r>
            <a:r>
              <a:rPr lang="nl-NL" sz="1050" dirty="0" err="1"/>
              <a:t>spotify</a:t>
            </a:r>
            <a:r>
              <a:rPr lang="nl-NL" sz="1050" dirty="0"/>
              <a:t> data</a:t>
            </a:r>
          </a:p>
        </p:txBody>
      </p: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92D04FD-9241-9D2C-8150-874899F29B46}"/>
              </a:ext>
            </a:extLst>
          </p:cNvPr>
          <p:cNvCxnSpPr>
            <a:cxnSpLocks/>
          </p:cNvCxnSpPr>
          <p:nvPr/>
        </p:nvCxnSpPr>
        <p:spPr>
          <a:xfrm flipV="1">
            <a:off x="4298975" y="2101568"/>
            <a:ext cx="376796" cy="7195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5725611-EF20-0080-1C7E-55D0A579404C}"/>
              </a:ext>
            </a:extLst>
          </p:cNvPr>
          <p:cNvCxnSpPr>
            <a:cxnSpLocks/>
          </p:cNvCxnSpPr>
          <p:nvPr/>
        </p:nvCxnSpPr>
        <p:spPr>
          <a:xfrm>
            <a:off x="5694237" y="2044999"/>
            <a:ext cx="295492" cy="7101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961E0027-E055-F8A2-AFFF-372B5FE1E8A2}"/>
              </a:ext>
            </a:extLst>
          </p:cNvPr>
          <p:cNvCxnSpPr>
            <a:cxnSpLocks/>
          </p:cNvCxnSpPr>
          <p:nvPr/>
        </p:nvCxnSpPr>
        <p:spPr>
          <a:xfrm>
            <a:off x="4298975" y="3070899"/>
            <a:ext cx="17635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83660EDA-9449-818C-F004-E13898780E95}"/>
              </a:ext>
            </a:extLst>
          </p:cNvPr>
          <p:cNvCxnSpPr>
            <a:cxnSpLocks/>
          </p:cNvCxnSpPr>
          <p:nvPr/>
        </p:nvCxnSpPr>
        <p:spPr>
          <a:xfrm>
            <a:off x="2522717" y="2294840"/>
            <a:ext cx="586806" cy="5262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FA8025D4-F576-360F-1E01-188892AF4B21}"/>
              </a:ext>
            </a:extLst>
          </p:cNvPr>
          <p:cNvCxnSpPr>
            <a:cxnSpLocks/>
          </p:cNvCxnSpPr>
          <p:nvPr/>
        </p:nvCxnSpPr>
        <p:spPr>
          <a:xfrm>
            <a:off x="7086622" y="2881510"/>
            <a:ext cx="78392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Web API Party Introduction">
            <a:extLst>
              <a:ext uri="{FF2B5EF4-FFF2-40B4-BE49-F238E27FC236}">
                <a16:creationId xmlns:a16="http://schemas.microsoft.com/office/drawing/2014/main" id="{24D1282B-4F46-C745-871D-169EA29668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r="38278"/>
          <a:stretch/>
        </p:blipFill>
        <p:spPr bwMode="auto">
          <a:xfrm>
            <a:off x="972302" y="3003676"/>
            <a:ext cx="574943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Web API Party Introduction">
            <a:extLst>
              <a:ext uri="{FF2B5EF4-FFF2-40B4-BE49-F238E27FC236}">
                <a16:creationId xmlns:a16="http://schemas.microsoft.com/office/drawing/2014/main" id="{2FB489FE-998C-5861-A729-F066B407D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2"/>
          <a:stretch/>
        </p:blipFill>
        <p:spPr bwMode="auto">
          <a:xfrm>
            <a:off x="1674725" y="1666328"/>
            <a:ext cx="924457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eb API Party Introduction">
            <a:extLst>
              <a:ext uri="{FF2B5EF4-FFF2-40B4-BE49-F238E27FC236}">
                <a16:creationId xmlns:a16="http://schemas.microsoft.com/office/drawing/2014/main" id="{B45A11C3-FBDF-6EBE-1425-EFBFA9A85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r="62406"/>
          <a:stretch/>
        </p:blipFill>
        <p:spPr bwMode="auto">
          <a:xfrm>
            <a:off x="1652157" y="2979104"/>
            <a:ext cx="72782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eb API Party Introduction">
            <a:extLst>
              <a:ext uri="{FF2B5EF4-FFF2-40B4-BE49-F238E27FC236}">
                <a16:creationId xmlns:a16="http://schemas.microsoft.com/office/drawing/2014/main" id="{E1382236-7D0B-5354-11FA-5BC86854D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8" r="8300"/>
          <a:stretch/>
        </p:blipFill>
        <p:spPr bwMode="auto">
          <a:xfrm>
            <a:off x="215382" y="2979104"/>
            <a:ext cx="708509" cy="108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EF87BCC0-DEB7-8FD4-0448-297EB9D336B5}"/>
              </a:ext>
            </a:extLst>
          </p:cNvPr>
          <p:cNvCxnSpPr>
            <a:cxnSpLocks/>
          </p:cNvCxnSpPr>
          <p:nvPr/>
        </p:nvCxnSpPr>
        <p:spPr>
          <a:xfrm flipV="1">
            <a:off x="2522717" y="3024119"/>
            <a:ext cx="577595" cy="4201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4" descr="Home - Docker">
            <a:extLst>
              <a:ext uri="{FF2B5EF4-FFF2-40B4-BE49-F238E27FC236}">
                <a16:creationId xmlns:a16="http://schemas.microsoft.com/office/drawing/2014/main" id="{6FF66ECD-F6AA-5D81-45C2-A184A4CC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07" y="3680158"/>
            <a:ext cx="519819" cy="5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end user Icon - Download end user Icon 2715240 | Noun Project">
            <a:extLst>
              <a:ext uri="{FF2B5EF4-FFF2-40B4-BE49-F238E27FC236}">
                <a16:creationId xmlns:a16="http://schemas.microsoft.com/office/drawing/2014/main" id="{BFD78DA9-35A2-BA09-598A-5CFFD9855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30" y="2388336"/>
            <a:ext cx="933981" cy="9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hthoek 39">
            <a:extLst>
              <a:ext uri="{FF2B5EF4-FFF2-40B4-BE49-F238E27FC236}">
                <a16:creationId xmlns:a16="http://schemas.microsoft.com/office/drawing/2014/main" id="{1E598D90-D92A-9972-7904-B1F82B22FD89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89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BB1F-58F3-7E40-95C7-0D334FA4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4"/>
            <a:ext cx="8520600" cy="894677"/>
          </a:xfrm>
        </p:spPr>
        <p:txBody>
          <a:bodyPr>
            <a:norm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Case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6644-4579-624D-8029-C6C8777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0 –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1 -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Dockerfile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bash</a:t>
            </a:r>
            <a:r>
              <a:rPr lang="nl-NL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script</a:t>
            </a: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2: Create </a:t>
            </a:r>
            <a:r>
              <a:rPr lang="en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en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r>
              <a:rPr lang="en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 3: Requests, Responses, Error handling, </a:t>
            </a:r>
            <a:r>
              <a:rPr lang="en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Pydantic</a:t>
            </a: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169485"/>
              </a:buClr>
              <a:buFont typeface=".Lucida Grande UI Regular"/>
              <a:buChar char="►"/>
            </a:pPr>
            <a:endParaRPr lang="nl-NL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22BBF68-45AE-9444-89B5-15B9473F04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37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7;p13">
            <a:extLst>
              <a:ext uri="{FF2B5EF4-FFF2-40B4-BE49-F238E27FC236}">
                <a16:creationId xmlns:a16="http://schemas.microsoft.com/office/drawing/2014/main" id="{79ADB2D2-D772-F04C-1BF2-ABDC50D67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2" y="-3068"/>
            <a:ext cx="523196" cy="3737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6B55C87C-FF6C-01D4-924A-80E3DADDAAAA}"/>
              </a:ext>
            </a:extLst>
          </p:cNvPr>
          <p:cNvSpPr/>
          <p:nvPr/>
        </p:nvSpPr>
        <p:spPr>
          <a:xfrm>
            <a:off x="2535964" y="4757664"/>
            <a:ext cx="3881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20220628 - A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Containerized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Serving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nl-NL" sz="1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000" dirty="0" err="1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FastAPI</a:t>
            </a:r>
            <a:endParaRPr lang="nl-NL" sz="1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yLadies_FastAPI" id="{EFB8F409-5ECF-5240-9F8E-295DF306FB4E}" vid="{8C646336-55F4-8E4C-9D8E-096B2DF3FF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1502</Words>
  <Application>Microsoft Macintosh PowerPoint</Application>
  <PresentationFormat>Diavoorstelling (16:9)</PresentationFormat>
  <Paragraphs>211</Paragraphs>
  <Slides>42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46" baseType="lpstr">
      <vt:lpstr>.Lucida Grande UI Regular</vt:lpstr>
      <vt:lpstr>Arial</vt:lpstr>
      <vt:lpstr>Calibri</vt:lpstr>
      <vt:lpstr>Simple Light</vt:lpstr>
      <vt:lpstr>A Deep Dive into Containerized Model Serving with FastAPI</vt:lpstr>
      <vt:lpstr>Agenda</vt:lpstr>
      <vt:lpstr>Who are we?</vt:lpstr>
      <vt:lpstr>Karlijn Schipper</vt:lpstr>
      <vt:lpstr>Vantage AI delivers hands-on customisation in the field of ML and AI to solve business problems</vt:lpstr>
      <vt:lpstr>Fun stuff</vt:lpstr>
      <vt:lpstr>Agenda</vt:lpstr>
      <vt:lpstr>The goal of this workshop is to create an end-to-end Machine Learning solution that recommends Spotify songs</vt:lpstr>
      <vt:lpstr>Case overview</vt:lpstr>
      <vt:lpstr>Part 0 – Preparation</vt:lpstr>
      <vt:lpstr>Multiple problems can arise if you want to deploy your model</vt:lpstr>
      <vt:lpstr>Meet Docker</vt:lpstr>
      <vt:lpstr>Main benefits of Docker</vt:lpstr>
      <vt:lpstr>Dockerfile commands</vt:lpstr>
      <vt:lpstr>Docker commands</vt:lpstr>
      <vt:lpstr>Part 1: Create a containerized solution that prints your most listened song</vt:lpstr>
      <vt:lpstr>Solutions</vt:lpstr>
      <vt:lpstr>Solutions</vt:lpstr>
      <vt:lpstr>What is an API?</vt:lpstr>
      <vt:lpstr>What is an API? (II)</vt:lpstr>
      <vt:lpstr>Return codes</vt:lpstr>
      <vt:lpstr>PowerPoint-presentatie</vt:lpstr>
      <vt:lpstr>FastAPI vs. Flask</vt:lpstr>
      <vt:lpstr>FastAPI vs. Flask</vt:lpstr>
      <vt:lpstr>Part 2: Create FastAPI</vt:lpstr>
      <vt:lpstr>Part 2: Create FastAPI</vt:lpstr>
      <vt:lpstr>Path parameters</vt:lpstr>
      <vt:lpstr>Path parameters with types</vt:lpstr>
      <vt:lpstr>Query parameters</vt:lpstr>
      <vt:lpstr>Interactive docs</vt:lpstr>
      <vt:lpstr>Interactive docs</vt:lpstr>
      <vt:lpstr>Exercise 2</vt:lpstr>
      <vt:lpstr>Solutions</vt:lpstr>
      <vt:lpstr>Part 3: Requests, Responses, Error handling, Pydantic</vt:lpstr>
      <vt:lpstr>Requests</vt:lpstr>
      <vt:lpstr>Response model</vt:lpstr>
      <vt:lpstr>Error handling</vt:lpstr>
      <vt:lpstr>Pydantic</vt:lpstr>
      <vt:lpstr>Exercise 3</vt:lpstr>
      <vt:lpstr>Solutions</vt:lpstr>
      <vt:lpstr>Recap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Nikki van Ommeren</dc:creator>
  <cp:lastModifiedBy>karlijn.schipper@vantage-ai.com</cp:lastModifiedBy>
  <cp:revision>20</cp:revision>
  <dcterms:created xsi:type="dcterms:W3CDTF">2022-06-27T18:32:15Z</dcterms:created>
  <dcterms:modified xsi:type="dcterms:W3CDTF">2022-06-28T12:53:56Z</dcterms:modified>
</cp:coreProperties>
</file>